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81" r:id="rId18"/>
    <p:sldId id="274" r:id="rId19"/>
    <p:sldId id="275" r:id="rId20"/>
    <p:sldId id="276" r:id="rId21"/>
    <p:sldId id="277" r:id="rId22"/>
    <p:sldId id="278" r:id="rId23"/>
    <p:sldId id="279" r:id="rId24"/>
    <p:sldId id="273" r:id="rId25"/>
    <p:sldId id="282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00"/>
    <a:srgbClr val="FFCC66"/>
    <a:srgbClr val="33CC33"/>
    <a:srgbClr val="00FF00"/>
    <a:srgbClr val="9900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976EE-796C-4C13-A430-78AFC4C94EB4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F0620-5DF4-46B2-B0A4-D92700A31C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0620-5DF4-46B2-B0A4-D92700A31C1E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C41D-88D0-4177-A9AC-870CD58FB9D5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AF25-D4CA-4E0A-BA98-9174DF9E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C41D-88D0-4177-A9AC-870CD58FB9D5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AF25-D4CA-4E0A-BA98-9174DF9E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C41D-88D0-4177-A9AC-870CD58FB9D5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AF25-D4CA-4E0A-BA98-9174DF9E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C41D-88D0-4177-A9AC-870CD58FB9D5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AF25-D4CA-4E0A-BA98-9174DF9E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C41D-88D0-4177-A9AC-870CD58FB9D5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AF25-D4CA-4E0A-BA98-9174DF9E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C41D-88D0-4177-A9AC-870CD58FB9D5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AF25-D4CA-4E0A-BA98-9174DF9E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C41D-88D0-4177-A9AC-870CD58FB9D5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AF25-D4CA-4E0A-BA98-9174DF9E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C41D-88D0-4177-A9AC-870CD58FB9D5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AF25-D4CA-4E0A-BA98-9174DF9E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C41D-88D0-4177-A9AC-870CD58FB9D5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AF25-D4CA-4E0A-BA98-9174DF9E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C41D-88D0-4177-A9AC-870CD58FB9D5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AF25-D4CA-4E0A-BA98-9174DF9E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C41D-88D0-4177-A9AC-870CD58FB9D5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AF25-D4CA-4E0A-BA98-9174DF9E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9C41D-88D0-4177-A9AC-870CD58FB9D5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4AF25-D4CA-4E0A-BA98-9174DF9E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4;&#1083;&#1100;&#1075;&#1072;\4%20&#1082;&#1083;&#1072;&#1089;&#1089;\&#1082;&#1083;&#1072;&#1089;&#1089;&#1085;&#1099;&#1081;%20%20&#1095;&#1072;&#1089;\&#1057;&#1082;&#1072;&#1079;&#1082;&#1072;%20&#1087;&#1088;&#1086;%20&#1058;&#1086;&#1083;&#1077;&#1088;&#1072;&#1085;&#1090;&#1085;&#1086;&#1089;&#1090;&#1100;.mp4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929718" cy="4214842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003300"/>
                </a:solidFill>
                <a:latin typeface="Franklin Gothic Heavy" pitchFamily="34" charset="0"/>
              </a:rPr>
              <a:t>Планета </a:t>
            </a:r>
            <a:r>
              <a:rPr lang="ru-RU" sz="9600" dirty="0" err="1" smtClean="0">
                <a:solidFill>
                  <a:srgbClr val="003300"/>
                </a:solidFill>
                <a:latin typeface="Franklin Gothic Heavy" pitchFamily="34" charset="0"/>
              </a:rPr>
              <a:t>Толерантости</a:t>
            </a:r>
            <a:endParaRPr lang="ru-RU" sz="9600" dirty="0">
              <a:solidFill>
                <a:srgbClr val="003300"/>
              </a:solidFill>
              <a:latin typeface="Franklin Gothic Heavy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1" name="Picture 7" descr="http://ic.pics.livejournal.com/azabachev/74019084/30625/30625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Heavy" pitchFamily="34" charset="0"/>
              </a:rPr>
              <a:t>Толерантность - это </a:t>
            </a:r>
            <a:endParaRPr lang="ru-RU" sz="6600" dirty="0">
              <a:solidFill>
                <a:schemeClr val="tx1">
                  <a:lumMod val="95000"/>
                  <a:lumOff val="5000"/>
                </a:schemeClr>
              </a:solidFill>
              <a:latin typeface="Franklin Gothic Heavy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472518" cy="5500702"/>
          </a:xfrm>
        </p:spPr>
        <p:txBody>
          <a:bodyPr>
            <a:normAutofit lnSpcReduction="10000"/>
          </a:bodyPr>
          <a:lstStyle/>
          <a:p>
            <a:r>
              <a:rPr lang="ru-RU" sz="3600" b="1" u="sng" dirty="0">
                <a:solidFill>
                  <a:srgbClr val="003300"/>
                </a:solidFill>
                <a:latin typeface="Franklin Gothic Heavy" pitchFamily="34" charset="0"/>
              </a:rPr>
              <a:t>в испанском языке</a:t>
            </a:r>
            <a:r>
              <a:rPr lang="ru-RU" sz="3600" b="1" dirty="0">
                <a:solidFill>
                  <a:srgbClr val="003300"/>
                </a:solidFill>
                <a:latin typeface="Franklin Gothic Heavy" pitchFamily="34" charset="0"/>
              </a:rPr>
              <a:t> оно означает способность признавать отличные от своих собственных идеи или мнения; </a:t>
            </a:r>
          </a:p>
          <a:p>
            <a:r>
              <a:rPr lang="ru-RU" sz="3600" b="1" u="sng" dirty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>во французском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> – отношение, при котором допускается, что другие могут думать или действовать иначе, нежели ты сам; </a:t>
            </a:r>
          </a:p>
          <a:p>
            <a:r>
              <a:rPr lang="ru-RU" sz="3600" b="1" u="sng" dirty="0">
                <a:solidFill>
                  <a:srgbClr val="003300"/>
                </a:solidFill>
                <a:latin typeface="Franklin Gothic Heavy" pitchFamily="34" charset="0"/>
              </a:rPr>
              <a:t>в английском</a:t>
            </a:r>
            <a:r>
              <a:rPr lang="ru-RU" sz="3600" b="1" dirty="0">
                <a:solidFill>
                  <a:srgbClr val="003300"/>
                </a:solidFill>
                <a:latin typeface="Franklin Gothic Heavy" pitchFamily="34" charset="0"/>
              </a:rPr>
              <a:t> – готовность быть терпимым, снисходительным;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500090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8929718" cy="6715148"/>
          </a:xfrm>
        </p:spPr>
        <p:txBody>
          <a:bodyPr>
            <a:normAutofit fontScale="92500"/>
          </a:bodyPr>
          <a:lstStyle/>
          <a:p>
            <a:r>
              <a:rPr lang="ru-RU" sz="3600" u="sng" dirty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>в китайском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> – позволять, принимать, быть по отношению к другим великодушным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>;</a:t>
            </a:r>
            <a:endParaRPr lang="ru-RU" sz="3600" u="sng" dirty="0" smtClean="0">
              <a:solidFill>
                <a:schemeClr val="accent6">
                  <a:lumMod val="75000"/>
                </a:schemeClr>
              </a:solidFill>
              <a:latin typeface="Franklin Gothic Heavy" pitchFamily="34" charset="0"/>
            </a:endParaRPr>
          </a:p>
          <a:p>
            <a:r>
              <a:rPr lang="ru-RU" sz="3600" u="sng" dirty="0" smtClean="0">
                <a:solidFill>
                  <a:srgbClr val="003300"/>
                </a:solidFill>
                <a:latin typeface="Franklin Gothic Heavy" pitchFamily="34" charset="0"/>
              </a:rPr>
              <a:t>в </a:t>
            </a:r>
            <a:r>
              <a:rPr lang="ru-RU" sz="3600" u="sng" dirty="0">
                <a:solidFill>
                  <a:srgbClr val="003300"/>
                </a:solidFill>
                <a:latin typeface="Franklin Gothic Heavy" pitchFamily="34" charset="0"/>
              </a:rPr>
              <a:t>арабском</a:t>
            </a:r>
            <a:r>
              <a:rPr lang="ru-RU" sz="3600" dirty="0">
                <a:solidFill>
                  <a:srgbClr val="003300"/>
                </a:solidFill>
                <a:latin typeface="Franklin Gothic Heavy" pitchFamily="34" charset="0"/>
              </a:rPr>
              <a:t> – прощение, снисходительность, мягкость, милосердие, сострадание, благосклонность, терпение, расположенность к другим;</a:t>
            </a:r>
          </a:p>
          <a:p>
            <a:r>
              <a:rPr lang="ru-RU" sz="3600" u="sng" dirty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>в русском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> – способность терпеть что-то или кого-то (быть выдержанным, выносливым, стойким, уметь мириться с существованием чего-либо, кого-либо).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6297634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rgbClr val="003300"/>
                </a:solidFill>
                <a:latin typeface="Franklin Gothic Heavy" pitchFamily="34" charset="0"/>
              </a:rPr>
              <a:t>16 ноября </a:t>
            </a:r>
            <a:r>
              <a:rPr lang="ru-RU" sz="6600" dirty="0" smtClean="0">
                <a:solidFill>
                  <a:srgbClr val="003300"/>
                </a:solidFill>
                <a:latin typeface="Franklin Gothic Heavy" pitchFamily="34" charset="0"/>
              </a:rPr>
              <a:t>- Международный </a:t>
            </a:r>
            <a:r>
              <a:rPr lang="ru-RU" sz="6600" dirty="0">
                <a:solidFill>
                  <a:srgbClr val="003300"/>
                </a:solidFill>
                <a:latin typeface="Franklin Gothic Heavy" pitchFamily="34" charset="0"/>
              </a:rPr>
              <a:t>день толерантности или День терпимости. </a:t>
            </a:r>
            <a:br>
              <a:rPr lang="ru-RU" sz="6600" dirty="0">
                <a:solidFill>
                  <a:srgbClr val="003300"/>
                </a:solidFill>
                <a:latin typeface="Franklin Gothic Heavy" pitchFamily="34" charset="0"/>
              </a:rPr>
            </a:br>
            <a:endParaRPr lang="ru-RU" sz="6600" dirty="0">
              <a:solidFill>
                <a:srgbClr val="003300"/>
              </a:solidFill>
              <a:latin typeface="Franklin Gothic Heavy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268271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казка про Толерантность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42984"/>
            <a:ext cx="8543956" cy="4429156"/>
          </a:xfrm>
        </p:spPr>
        <p:txBody>
          <a:bodyPr>
            <a:normAutofit fontScale="90000"/>
          </a:bodyPr>
          <a:lstStyle/>
          <a:p>
            <a:r>
              <a:rPr lang="ru-RU" sz="8800" dirty="0">
                <a:solidFill>
                  <a:srgbClr val="003300"/>
                </a:solidFill>
                <a:latin typeface="Franklin Gothic Heavy" pitchFamily="34" charset="0"/>
              </a:rPr>
              <a:t>Что значит быть толерантным и </a:t>
            </a:r>
            <a:r>
              <a:rPr lang="ru-RU" sz="8800" dirty="0" err="1">
                <a:solidFill>
                  <a:srgbClr val="003300"/>
                </a:solidFill>
                <a:latin typeface="Franklin Gothic Heavy" pitchFamily="34" charset="0"/>
              </a:rPr>
              <a:t>интолерантным</a:t>
            </a:r>
            <a:r>
              <a:rPr lang="ru-RU" sz="8800" dirty="0">
                <a:solidFill>
                  <a:srgbClr val="003300"/>
                </a:solidFill>
                <a:latin typeface="Franklin Gothic Heavy" pitchFamily="34" charset="0"/>
              </a:rPr>
              <a:t>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6035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6286544" cy="5011750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30722" name="Picture 2" descr="http://cs310616.vk.me/v310616520/2152/38RncXSdZI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7816" y="6126163"/>
            <a:ext cx="88367" cy="88900"/>
          </a:xfrm>
          <a:prstGeom prst="rect">
            <a:avLst/>
          </a:prstGeom>
          <a:noFill/>
        </p:spPr>
      </p:pic>
      <p:pic>
        <p:nvPicPr>
          <p:cNvPr id="30724" name="Picture 4" descr="http://cs310616.vk.me/v310616520/2152/38RncXSdZ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28604"/>
            <a:ext cx="6786578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 descr="http://magsargas.ru/wp-content/uploads/2015/10/57070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7" y="0"/>
            <a:ext cx="913319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642966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214338"/>
            <a:ext cx="8686800" cy="6340501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терпение</a:t>
            </a:r>
          </a:p>
          <a:p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снисходительность</a:t>
            </a:r>
          </a:p>
          <a:p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 расположенность к другим</a:t>
            </a:r>
          </a:p>
          <a:p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 чувство юмора</a:t>
            </a:r>
          </a:p>
          <a:p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чуткость</a:t>
            </a:r>
          </a:p>
          <a:p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доверие</a:t>
            </a:r>
          </a:p>
          <a:p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 умение владеть собой</a:t>
            </a:r>
          </a:p>
          <a:p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 доброжелательность</a:t>
            </a:r>
          </a:p>
          <a:p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 гуманизм</a:t>
            </a:r>
          </a:p>
          <a:p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умение слушать</a:t>
            </a:r>
          </a:p>
          <a:p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 способность к сопереживанию</a:t>
            </a:r>
            <a:endParaRPr lang="ru-RU" sz="36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 (500x375, 110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 descr="http://steshka.ru/wp-content/uploads/2015/03/simvol_tolerantnosti_kartinki_1-500x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15436" cy="141763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Создадим нашу Планету Толерантности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2" name="Picture 4" descr="http://img3.proshkolu.ru/content/media/pic/std/3000000/2143000/2142107-bdaf17bf66d904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atic9.depositphotos.com/1441191/1196/v/950/depositphotos_11962793-Kids-studying-on-Tree.jpg?download=tr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05"/>
            <a:ext cx="9144000" cy="68341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9900CC"/>
                </a:solidFill>
                <a:latin typeface="Franklin Gothic Heavy" pitchFamily="34" charset="0"/>
              </a:rPr>
              <a:t>Дерево Толерантности</a:t>
            </a:r>
            <a:endParaRPr lang="ru-RU" sz="6000" dirty="0">
              <a:solidFill>
                <a:srgbClr val="9900CC"/>
              </a:solidFill>
              <a:latin typeface="Franklin Gothic Heavy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401080" cy="378621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300"/>
                </a:solidFill>
                <a:latin typeface="Franklin Gothic Heavy" pitchFamily="34" charset="0"/>
              </a:rPr>
              <a:t>«Теперь, когда мы научились</a:t>
            </a:r>
            <a:r>
              <a:rPr lang="ru-RU" dirty="0">
                <a:solidFill>
                  <a:srgbClr val="003300"/>
                </a:solidFill>
                <a:latin typeface="Franklin Gothic Heavy" pitchFamily="34" charset="0"/>
              </a:rPr>
              <a:t/>
            </a:r>
            <a:br>
              <a:rPr lang="ru-RU" dirty="0">
                <a:solidFill>
                  <a:srgbClr val="003300"/>
                </a:solidFill>
                <a:latin typeface="Franklin Gothic Heavy" pitchFamily="34" charset="0"/>
              </a:rPr>
            </a:br>
            <a:r>
              <a:rPr lang="ru-RU" b="1" dirty="0">
                <a:solidFill>
                  <a:srgbClr val="003300"/>
                </a:solidFill>
                <a:latin typeface="Franklin Gothic Heavy" pitchFamily="34" charset="0"/>
              </a:rPr>
              <a:t>Летать по воздуху, как птицы,</a:t>
            </a:r>
            <a:r>
              <a:rPr lang="ru-RU" dirty="0">
                <a:solidFill>
                  <a:srgbClr val="003300"/>
                </a:solidFill>
                <a:latin typeface="Franklin Gothic Heavy" pitchFamily="34" charset="0"/>
              </a:rPr>
              <a:t/>
            </a:r>
            <a:br>
              <a:rPr lang="ru-RU" dirty="0">
                <a:solidFill>
                  <a:srgbClr val="003300"/>
                </a:solidFill>
                <a:latin typeface="Franklin Gothic Heavy" pitchFamily="34" charset="0"/>
              </a:rPr>
            </a:br>
            <a:r>
              <a:rPr lang="ru-RU" b="1" dirty="0">
                <a:solidFill>
                  <a:srgbClr val="003300"/>
                </a:solidFill>
                <a:latin typeface="Franklin Gothic Heavy" pitchFamily="34" charset="0"/>
              </a:rPr>
              <a:t>Плавать под водой, как рыбы,</a:t>
            </a:r>
            <a:r>
              <a:rPr lang="ru-RU" dirty="0">
                <a:solidFill>
                  <a:srgbClr val="003300"/>
                </a:solidFill>
                <a:latin typeface="Franklin Gothic Heavy" pitchFamily="34" charset="0"/>
              </a:rPr>
              <a:t/>
            </a:r>
            <a:br>
              <a:rPr lang="ru-RU" dirty="0">
                <a:solidFill>
                  <a:srgbClr val="003300"/>
                </a:solidFill>
                <a:latin typeface="Franklin Gothic Heavy" pitchFamily="34" charset="0"/>
              </a:rPr>
            </a:br>
            <a:r>
              <a:rPr lang="ru-RU" b="1" dirty="0">
                <a:solidFill>
                  <a:srgbClr val="003300"/>
                </a:solidFill>
                <a:latin typeface="Franklin Gothic Heavy" pitchFamily="34" charset="0"/>
              </a:rPr>
              <a:t>Нам не хватает только одного:</a:t>
            </a:r>
            <a:r>
              <a:rPr lang="ru-RU" dirty="0">
                <a:solidFill>
                  <a:srgbClr val="003300"/>
                </a:solidFill>
                <a:latin typeface="Franklin Gothic Heavy" pitchFamily="34" charset="0"/>
              </a:rPr>
              <a:t/>
            </a:r>
            <a:br>
              <a:rPr lang="ru-RU" dirty="0">
                <a:solidFill>
                  <a:srgbClr val="003300"/>
                </a:solidFill>
                <a:latin typeface="Franklin Gothic Heavy" pitchFamily="34" charset="0"/>
              </a:rPr>
            </a:br>
            <a:r>
              <a:rPr lang="ru-RU" b="1" dirty="0">
                <a:solidFill>
                  <a:srgbClr val="003300"/>
                </a:solidFill>
                <a:latin typeface="Franklin Gothic Heavy" pitchFamily="34" charset="0"/>
              </a:rPr>
              <a:t>Научиться жить на земле, как люди</a:t>
            </a:r>
            <a:r>
              <a:rPr lang="ru-RU" b="1" dirty="0" smtClean="0">
                <a:solidFill>
                  <a:srgbClr val="003300"/>
                </a:solidFill>
                <a:latin typeface="Franklin Gothic Heavy" pitchFamily="34" charset="0"/>
              </a:rPr>
              <a:t>».</a:t>
            </a:r>
            <a:br>
              <a:rPr lang="ru-RU" b="1" dirty="0" smtClean="0">
                <a:solidFill>
                  <a:srgbClr val="003300"/>
                </a:solidFill>
                <a:latin typeface="Franklin Gothic Heavy" pitchFamily="34" charset="0"/>
              </a:rPr>
            </a:br>
            <a:r>
              <a:rPr lang="ru-RU" dirty="0">
                <a:solidFill>
                  <a:srgbClr val="003300"/>
                </a:solidFill>
                <a:latin typeface="Franklin Gothic Heavy" pitchFamily="34" charset="0"/>
              </a:rPr>
              <a:t/>
            </a:r>
            <a:br>
              <a:rPr lang="ru-RU" dirty="0">
                <a:solidFill>
                  <a:srgbClr val="003300"/>
                </a:solidFill>
                <a:latin typeface="Franklin Gothic Heavy" pitchFamily="34" charset="0"/>
              </a:rPr>
            </a:br>
            <a:r>
              <a:rPr lang="ru-RU" b="1" dirty="0">
                <a:solidFill>
                  <a:srgbClr val="003300"/>
                </a:solidFill>
                <a:latin typeface="Franklin Gothic Heavy" pitchFamily="34" charset="0"/>
              </a:rPr>
              <a:t>                                      Бернард Шоу</a:t>
            </a:r>
            <a:endParaRPr lang="ru-RU" dirty="0">
              <a:solidFill>
                <a:srgbClr val="003300"/>
              </a:solidFill>
              <a:latin typeface="Franklin Gothic Heavy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374671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 descr="http://steshka.ru/wp-content/uploads/2015/03/simvol_tolerantnosti_kartinki_1-500x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45371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Franklin Gothic Heavy" pitchFamily="34" charset="0"/>
                <a:ea typeface="Times New Roman" pitchFamily="18" charset="0"/>
                <a:cs typeface="Times New Roman" pitchFamily="18" charset="0"/>
              </a:rPr>
              <a:t> Памятка.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Franklin Gothic Heavy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Franklin Gothic Heavy" pitchFamily="34" charset="0"/>
                <a:ea typeface="Times New Roman" pitchFamily="18" charset="0"/>
                <a:cs typeface="Times New Roman" pitchFamily="18" charset="0"/>
              </a:rPr>
              <a:t>Сохраняй спокойствие, когда сердишься.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Franklin Gothic Heavy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Franklin Gothic Heavy" pitchFamily="34" charset="0"/>
                <a:ea typeface="Times New Roman" pitchFamily="18" charset="0"/>
                <a:cs typeface="Times New Roman" pitchFamily="18" charset="0"/>
              </a:rPr>
              <a:t>Владей собой, имей выдержку и хладнокровие.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Franklin Gothic Heavy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Franklin Gothic Heavy" pitchFamily="34" charset="0"/>
                <a:ea typeface="Times New Roman" pitchFamily="18" charset="0"/>
                <a:cs typeface="Times New Roman" pitchFamily="18" charset="0"/>
              </a:rPr>
              <a:t>Имей терпение выслушать собеседника.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Franklin Gothic Heavy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Franklin Gothic Heavy" pitchFamily="34" charset="0"/>
                <a:ea typeface="Times New Roman" pitchFamily="18" charset="0"/>
                <a:cs typeface="Times New Roman" pitchFamily="18" charset="0"/>
              </a:rPr>
              <a:t>Спокойно объясни свою точку зрения.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Franklin Gothic Heavy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Franklin Gothic Heavy" pitchFamily="34" charset="0"/>
                <a:ea typeface="Times New Roman" pitchFamily="18" charset="0"/>
                <a:cs typeface="Times New Roman" pitchFamily="18" charset="0"/>
              </a:rPr>
              <a:t>Подумай, из-за чего возник спор.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Franklin Gothic Heavy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 descr="http://sublimagia.ru/image/data/fut2/ts_w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6343">
            <a:off x="3682535" y="1396535"/>
            <a:ext cx="5238750" cy="5238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Franklin Gothic Heavy" pitchFamily="34" charset="0"/>
              </a:rPr>
              <a:t>Умей видеть свои недостатки.</a:t>
            </a:r>
            <a:endParaRPr lang="ru-RU" dirty="0">
              <a:solidFill>
                <a:srgbClr val="003300"/>
              </a:solidFill>
              <a:latin typeface="Franklin Gothic Heavy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214950"/>
            <a:ext cx="8715436" cy="145412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«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В чужом глазу соринку видим, в своём бревна не замечаем»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steshka.ru/wp-content/uploads/2015/03/simvol_tolerantnosti_kartinki_1-500x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5214974"/>
          </a:xfrm>
        </p:spPr>
        <p:txBody>
          <a:bodyPr>
            <a:normAutofit fontScale="90000"/>
          </a:bodyPr>
          <a:lstStyle/>
          <a:p>
            <a:r>
              <a:rPr lang="ru-RU" sz="7200" b="1" i="1" dirty="0" smtClean="0">
                <a:solidFill>
                  <a:schemeClr val="bg1">
                    <a:lumMod val="95000"/>
                  </a:schemeClr>
                </a:solidFill>
              </a:rPr>
              <a:t>«Относись </a:t>
            </a:r>
            <a:r>
              <a:rPr lang="ru-RU" sz="7200" b="1" i="1" dirty="0">
                <a:solidFill>
                  <a:schemeClr val="bg1">
                    <a:lumMod val="95000"/>
                  </a:schemeClr>
                </a:solidFill>
              </a:rPr>
              <a:t>к людям так, как ты хотел бы, чтобы относились к </a:t>
            </a:r>
            <a:r>
              <a:rPr lang="ru-RU" sz="7200" b="1" i="1" dirty="0" smtClean="0">
                <a:solidFill>
                  <a:schemeClr val="bg1">
                    <a:lumMod val="95000"/>
                  </a:schemeClr>
                </a:solidFill>
              </a:rPr>
              <a:t>тебе».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286783"/>
            <a:ext cx="8229600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42908" y="142852"/>
            <a:ext cx="1064426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200" i="1" dirty="0">
                <a:solidFill>
                  <a:srgbClr val="FFFF00"/>
                </a:solidFill>
              </a:rPr>
              <a:t>Золотое правило:</a:t>
            </a:r>
            <a:endParaRPr lang="ru-RU" sz="9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 descr="http://pics.livejournal.com/homyachello/pic/00023tq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Franklin Gothic Heavy" pitchFamily="34" charset="0"/>
              </a:rPr>
              <a:t>Оставим свой след на планете.</a:t>
            </a:r>
            <a:endParaRPr lang="ru-RU" b="1" dirty="0">
              <a:solidFill>
                <a:srgbClr val="003300"/>
              </a:solidFill>
              <a:latin typeface="Franklin Gothic Heavy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858287"/>
            <a:ext cx="8229600" cy="428628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 (500x375, 110K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60007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Спрячем истину в сердце человека.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411147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:\Documents and Settings\Aida\Рабочий стол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286250"/>
            <a:ext cx="238125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500063"/>
            <a:ext cx="52863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28688" y="4071938"/>
            <a:ext cx="70739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38088" anchor="ctr"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Толерантность - это дружба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5600" y="714375"/>
            <a:ext cx="6980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Толерантность - это милосердие.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7038" y="2214563"/>
            <a:ext cx="7083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32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Толерантность - это сострадание.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3063" y="3000375"/>
            <a:ext cx="64325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Толерантность - это уважение.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214438" y="1500188"/>
            <a:ext cx="7372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3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Толерантность - это доброта души.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57188" y="5286375"/>
            <a:ext cx="6370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Толерантность - это терпение.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Техасские объятия</a:t>
            </a:r>
            <a:endParaRPr lang="ru-RU" sz="5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blestki.com/bez/jivotnie/zhivotnye_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21584"/>
            <a:ext cx="7286676" cy="5336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 descr="http://data.photo.sibnet.ru/upload/imggreat/121494050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80" y="0"/>
            <a:ext cx="9109020" cy="6643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8429652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Китайская притча</a:t>
            </a:r>
            <a:b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«Ладная семья»</a:t>
            </a:r>
            <a:endParaRPr lang="ru-RU" sz="5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215900" ty="825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00164" y="-571528"/>
            <a:ext cx="7858180" cy="7643842"/>
          </a:xfrm>
        </p:spPr>
        <p:txBody>
          <a:bodyPr>
            <a:normAutofit/>
          </a:bodyPr>
          <a:lstStyle/>
          <a:p>
            <a:endParaRPr lang="ru-RU" sz="96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57166"/>
            <a:ext cx="7715304" cy="62150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900" b="1" dirty="0" err="1" smtClean="0">
                <a:solidFill>
                  <a:srgbClr val="003300"/>
                </a:solidFill>
                <a:latin typeface="Comic Sans MS" pitchFamily="66" charset="0"/>
              </a:rPr>
              <a:t>бовьлю</a:t>
            </a:r>
            <a:endParaRPr lang="ru-RU" sz="10900" b="1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0900" b="1" dirty="0" err="1">
                <a:solidFill>
                  <a:srgbClr val="003300"/>
                </a:solidFill>
                <a:latin typeface="Comic Sans MS" pitchFamily="66" charset="0"/>
              </a:rPr>
              <a:t>е</a:t>
            </a:r>
            <a:r>
              <a:rPr lang="ru-RU" sz="10900" b="1" dirty="0" err="1" smtClean="0">
                <a:solidFill>
                  <a:srgbClr val="003300"/>
                </a:solidFill>
                <a:latin typeface="Comic Sans MS" pitchFamily="66" charset="0"/>
              </a:rPr>
              <a:t>инещорп</a:t>
            </a:r>
            <a:endParaRPr lang="ru-RU" sz="10900" b="1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0900" b="1" dirty="0" err="1">
                <a:solidFill>
                  <a:srgbClr val="003300"/>
                </a:solidFill>
                <a:latin typeface="Comic Sans MS" pitchFamily="66" charset="0"/>
              </a:rPr>
              <a:t>т</a:t>
            </a:r>
            <a:r>
              <a:rPr lang="ru-RU" sz="10900" b="1" dirty="0" err="1" smtClean="0">
                <a:solidFill>
                  <a:srgbClr val="003300"/>
                </a:solidFill>
                <a:latin typeface="Comic Sans MS" pitchFamily="66" charset="0"/>
              </a:rPr>
              <a:t>.рп.н</a:t>
            </a:r>
            <a:r>
              <a:rPr lang="ru-RU" sz="10900" b="1" dirty="0" smtClean="0">
                <a:solidFill>
                  <a:srgbClr val="003300"/>
                </a:solidFill>
                <a:latin typeface="Comic Sans MS" pitchFamily="66" charset="0"/>
              </a:rPr>
              <a:t>..</a:t>
            </a:r>
            <a:endParaRPr lang="ru-RU" sz="109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900" b="1" dirty="0">
                <a:solidFill>
                  <a:srgbClr val="003300"/>
                </a:solidFill>
                <a:latin typeface="Comic Sans MS" pitchFamily="66" charset="0"/>
              </a:rPr>
              <a:t>л</a:t>
            </a:r>
            <a:r>
              <a:rPr lang="ru-RU" sz="10900" b="1" dirty="0" smtClean="0">
                <a:solidFill>
                  <a:srgbClr val="003300"/>
                </a:solidFill>
                <a:latin typeface="Comic Sans MS" pitchFamily="66" charset="0"/>
              </a:rPr>
              <a:t>юбовь</a:t>
            </a:r>
          </a:p>
          <a:p>
            <a:pPr>
              <a:buNone/>
            </a:pPr>
            <a:r>
              <a:rPr lang="ru-RU" sz="10900" b="1" dirty="0">
                <a:solidFill>
                  <a:srgbClr val="003300"/>
                </a:solidFill>
                <a:latin typeface="Comic Sans MS" pitchFamily="66" charset="0"/>
              </a:rPr>
              <a:t>п</a:t>
            </a:r>
            <a:r>
              <a:rPr lang="ru-RU" sz="10900" b="1" dirty="0" smtClean="0">
                <a:solidFill>
                  <a:srgbClr val="003300"/>
                </a:solidFill>
                <a:latin typeface="Comic Sans MS" pitchFamily="66" charset="0"/>
              </a:rPr>
              <a:t>рощение</a:t>
            </a:r>
          </a:p>
          <a:p>
            <a:pPr>
              <a:buNone/>
            </a:pPr>
            <a:r>
              <a:rPr lang="ru-RU" sz="10900" b="1" dirty="0" smtClean="0">
                <a:solidFill>
                  <a:srgbClr val="003300"/>
                </a:solidFill>
                <a:latin typeface="Comic Sans MS" pitchFamily="66" charset="0"/>
              </a:rPr>
              <a:t>терпение</a:t>
            </a:r>
            <a:endParaRPr lang="ru-RU" sz="109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8800" dirty="0" err="1">
                <a:solidFill>
                  <a:srgbClr val="003300"/>
                </a:solidFill>
                <a:latin typeface="Franklin Gothic Heavy" pitchFamily="34" charset="0"/>
              </a:rPr>
              <a:t>то-ле-рант-ность</a:t>
            </a:r>
            <a:endParaRPr lang="ru-RU" sz="8800" dirty="0">
              <a:solidFill>
                <a:srgbClr val="003300"/>
              </a:solidFill>
              <a:latin typeface="Franklin Gothic Heavy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786874" cy="52864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400" b="1" dirty="0"/>
              <a:t>Цель.</a:t>
            </a:r>
            <a:endParaRPr lang="ru-RU" sz="4400" dirty="0"/>
          </a:p>
          <a:p>
            <a:r>
              <a:rPr lang="ru-RU" sz="4900" b="1" dirty="0"/>
              <a:t>1 </a:t>
            </a:r>
            <a:r>
              <a:rPr lang="ru-RU" sz="4900" b="1" dirty="0" smtClean="0"/>
              <a:t>Узнать , что </a:t>
            </a:r>
            <a:r>
              <a:rPr lang="ru-RU" sz="4900" b="1" dirty="0" smtClean="0"/>
              <a:t>такое толерантность</a:t>
            </a:r>
            <a:endParaRPr lang="ru-RU" sz="4900" b="1" dirty="0"/>
          </a:p>
          <a:p>
            <a:r>
              <a:rPr lang="ru-RU" sz="4900" b="1" dirty="0"/>
              <a:t>2.Узнать насколько вы толерантны</a:t>
            </a:r>
          </a:p>
          <a:p>
            <a:r>
              <a:rPr lang="ru-RU" sz="4900" b="1" dirty="0"/>
              <a:t>3. У</a:t>
            </a:r>
            <a:r>
              <a:rPr lang="ru-RU" sz="4900" b="1" dirty="0" smtClean="0"/>
              <a:t>читься </a:t>
            </a:r>
            <a:r>
              <a:rPr lang="ru-RU" sz="4900" b="1" dirty="0"/>
              <a:t>быть толерантными</a:t>
            </a:r>
          </a:p>
          <a:p>
            <a:r>
              <a:rPr lang="ru-RU" sz="4900" b="1" dirty="0"/>
              <a:t>4.Создать свою Планету Толерантности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29684" cy="1154098"/>
          </a:xfrm>
        </p:spPr>
        <p:txBody>
          <a:bodyPr>
            <a:normAutofit fontScale="90000"/>
          </a:bodyPr>
          <a:lstStyle/>
          <a:p>
            <a:r>
              <a:rPr lang="ru-RU" sz="8000" dirty="0" err="1" smtClean="0">
                <a:solidFill>
                  <a:srgbClr val="003300"/>
                </a:solidFill>
                <a:latin typeface="Franklin Gothic Heavy" pitchFamily="34" charset="0"/>
              </a:rPr>
              <a:t>Талейран-Перигор</a:t>
            </a:r>
            <a:endParaRPr lang="ru-RU" sz="8000" dirty="0">
              <a:solidFill>
                <a:srgbClr val="003300"/>
              </a:solidFill>
              <a:latin typeface="Franklin Gothic Heavy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411147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4098" name="Picture 2" descr="http://www.logoslovo.ru/media/pic_middle/1/3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428736"/>
            <a:ext cx="4143404" cy="5162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940444"/>
          </a:xfrm>
        </p:spPr>
        <p:txBody>
          <a:bodyPr>
            <a:normAutofit fontScale="90000"/>
          </a:bodyPr>
          <a:lstStyle/>
          <a:p>
            <a:r>
              <a:rPr lang="ru-RU" sz="7300" dirty="0" smtClean="0">
                <a:solidFill>
                  <a:srgbClr val="003300"/>
                </a:solidFill>
                <a:latin typeface="Franklin Gothic Heavy" pitchFamily="34" charset="0"/>
              </a:rPr>
              <a:t>Толерантность </a:t>
            </a:r>
            <a:r>
              <a:rPr lang="ru-RU" sz="7300" dirty="0">
                <a:solidFill>
                  <a:srgbClr val="003300"/>
                </a:solidFill>
                <a:latin typeface="Franklin Gothic Heavy" pitchFamily="34" charset="0"/>
              </a:rPr>
              <a:t>– (лат. </a:t>
            </a:r>
            <a:r>
              <a:rPr lang="ru-RU" sz="7300" dirty="0" err="1">
                <a:solidFill>
                  <a:srgbClr val="003300"/>
                </a:solidFill>
                <a:latin typeface="Franklin Gothic Heavy" pitchFamily="34" charset="0"/>
              </a:rPr>
              <a:t>tolerantia</a:t>
            </a:r>
            <a:r>
              <a:rPr lang="ru-RU" sz="7300" dirty="0">
                <a:solidFill>
                  <a:srgbClr val="003300"/>
                </a:solidFill>
                <a:latin typeface="Franklin Gothic Heavy" pitchFamily="34" charset="0"/>
              </a:rPr>
              <a:t> – терпение) – это способность терпеть что-то или кого-то.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7999"/>
            <a:ext cx="8229600" cy="142878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295</Words>
  <Application>Microsoft Office PowerPoint</Application>
  <PresentationFormat>Экран (4:3)</PresentationFormat>
  <Paragraphs>59</Paragraphs>
  <Slides>26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Планета Толерантости</vt:lpstr>
      <vt:lpstr>«Теперь, когда мы научились Летать по воздуху, как птицы, Плавать под водой, как рыбы, Нам не хватает только одного: Научиться жить на земле, как люди».                                        Бернард Шоу</vt:lpstr>
      <vt:lpstr>Китайская притча «Ладная семья»</vt:lpstr>
      <vt:lpstr>Слайд 4</vt:lpstr>
      <vt:lpstr>Слайд 5</vt:lpstr>
      <vt:lpstr>то-ле-рант-ность</vt:lpstr>
      <vt:lpstr>Талейран-Перигор</vt:lpstr>
      <vt:lpstr>Толерантность – (лат. tolerantia – терпение) – это способность терпеть что-то или кого-то. </vt:lpstr>
      <vt:lpstr>Слайд 9</vt:lpstr>
      <vt:lpstr>Толерантность - это </vt:lpstr>
      <vt:lpstr>Слайд 11</vt:lpstr>
      <vt:lpstr>16 ноября - Международный день толерантности или День терпимости.  </vt:lpstr>
      <vt:lpstr>Слайд 13</vt:lpstr>
      <vt:lpstr>Что значит быть толерантным и интолерантным?  </vt:lpstr>
      <vt:lpstr>Слайд 15</vt:lpstr>
      <vt:lpstr>Слайд 16</vt:lpstr>
      <vt:lpstr>Слайд 17</vt:lpstr>
      <vt:lpstr>Создадим нашу Планету Толерантности</vt:lpstr>
      <vt:lpstr>Дерево Толерантности</vt:lpstr>
      <vt:lpstr>Слайд 20</vt:lpstr>
      <vt:lpstr>Умей видеть свои недостатки.</vt:lpstr>
      <vt:lpstr>«Относись к людям так, как ты хотел бы, чтобы относились к тебе». </vt:lpstr>
      <vt:lpstr>Оставим свой след на планете.</vt:lpstr>
      <vt:lpstr>Спрячем истину в сердце человека.</vt:lpstr>
      <vt:lpstr>Слайд 25</vt:lpstr>
      <vt:lpstr>Техасские объятия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 талеран</dc:title>
  <dc:creator>Компьютер</dc:creator>
  <cp:lastModifiedBy>Компьютер</cp:lastModifiedBy>
  <cp:revision>34</cp:revision>
  <dcterms:created xsi:type="dcterms:W3CDTF">2016-04-17T17:35:10Z</dcterms:created>
  <dcterms:modified xsi:type="dcterms:W3CDTF">2016-04-21T19:44:06Z</dcterms:modified>
</cp:coreProperties>
</file>